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4007" r:id="rId1"/>
  </p:sldMasterIdLst>
  <p:notesMasterIdLst>
    <p:notesMasterId r:id="rId25"/>
  </p:notesMasterIdLst>
  <p:sldIdLst>
    <p:sldId id="266" r:id="rId2"/>
    <p:sldId id="290" r:id="rId3"/>
    <p:sldId id="294" r:id="rId4"/>
    <p:sldId id="285" r:id="rId5"/>
    <p:sldId id="287" r:id="rId6"/>
    <p:sldId id="281" r:id="rId7"/>
    <p:sldId id="283" r:id="rId8"/>
    <p:sldId id="292" r:id="rId9"/>
    <p:sldId id="298" r:id="rId10"/>
    <p:sldId id="293" r:id="rId11"/>
    <p:sldId id="289" r:id="rId12"/>
    <p:sldId id="265" r:id="rId13"/>
    <p:sldId id="295" r:id="rId14"/>
    <p:sldId id="297" r:id="rId15"/>
    <p:sldId id="300" r:id="rId16"/>
    <p:sldId id="301" r:id="rId17"/>
    <p:sldId id="304" r:id="rId18"/>
    <p:sldId id="311" r:id="rId19"/>
    <p:sldId id="305" r:id="rId20"/>
    <p:sldId id="308" r:id="rId21"/>
    <p:sldId id="310" r:id="rId22"/>
    <p:sldId id="302" r:id="rId23"/>
    <p:sldId id="303" r:id="rId24"/>
  </p:sldIdLst>
  <p:sldSz cx="9144000" cy="5143500" type="screen16x9"/>
  <p:notesSz cx="6858000" cy="9144000"/>
  <p:defaultTextStyle>
    <a:lvl1pPr marL="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14"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27418" autoAdjust="0"/>
    <p:restoredTop sz="87755" autoAdjust="0"/>
  </p:normalViewPr>
  <p:slideViewPr>
    <p:cSldViewPr>
      <p:cViewPr varScale="1">
        <p:scale>
          <a:sx n="50" d="100"/>
          <a:sy n="50" d="100"/>
        </p:scale>
        <p:origin x="-258" y="-9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24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latinLnBrk="0">
              <a:defRPr lang="ru-RU" sz="1200"/>
            </a:lvl1pPr>
            <a:extLst/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latinLnBrk="0">
              <a:defRPr lang="ru-RU" sz="1200"/>
            </a:lvl1pPr>
            <a:extLst/>
          </a:lstStyle>
          <a:p>
            <a:fld id="{A8ADFD5B-A66C-449C-B6E8-FB716D07777D}" type="datetimeFigureOut">
              <a:rPr/>
              <a:pPr/>
              <a:t>6/30/2006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>
            <a:extLst/>
          </a:lstStyle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latinLnBrk="0">
              <a:defRPr lang="ru-RU" sz="1200"/>
            </a:lvl1pPr>
            <a:extLst/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latinLnBrk="0">
              <a:defRPr lang="ru-RU" sz="1200"/>
            </a:lvl1pPr>
            <a:extLst/>
          </a:lstStyle>
          <a:p>
            <a:fld id="{CA5D3BF3-D352-46FC-8343-31F56E6730EA}" type="slidenum">
              <a:rPr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None/>
            </a:pPr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ru-RU" dirty="0" smtClean="0"/>
          </a:p>
          <a:p>
            <a:pPr>
              <a:buFont typeface="Arial" pitchFamily="34" charset="0"/>
              <a:buNone/>
            </a:pPr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lvl="0" indent="-228600" algn="just">
              <a:buFont typeface="Wingdings" pitchFamily="2" charset="2"/>
              <a:buNone/>
            </a:pP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51435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95250" y="2571750"/>
            <a:ext cx="51435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400050"/>
            <a:ext cx="5105400" cy="2151126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2654898"/>
            <a:ext cx="5114778" cy="825936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4918459"/>
            <a:ext cx="2002464" cy="170177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pPr algn="ctr"/>
            <a:fld id="{047E157E-8DCB-4F70-A0AF-5EB586A91DD4}" type="datetime1">
              <a:rPr kumimoji="0" lang="ru-RU" smtClean="0">
                <a:solidFill>
                  <a:srgbClr val="FFFFFF"/>
                </a:solidFill>
              </a:rPr>
              <a:pPr algn="ctr"/>
              <a:t>29.04.2019</a:t>
            </a:fld>
            <a:endParaRPr kumimoji="0" lang="ru-RU" sz="2000">
              <a:solidFill>
                <a:srgbClr val="FFFFFF"/>
              </a:solidFill>
            </a:endParaRPr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4918460"/>
            <a:ext cx="2927722" cy="17145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pPr algn="r"/>
            <a:endParaRPr kumimoji="0" lang="ru-RU">
              <a:solidFill>
                <a:schemeClr val="tx2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4917186"/>
            <a:ext cx="588336" cy="17145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8F82E0A0-C266-4798-8C8F-B9F91E9DA37E}" type="slidenum">
              <a:rPr kumimoji="0" lang="ru-RU" smtClean="0">
                <a:solidFill>
                  <a:schemeClr val="tx2"/>
                </a:solidFill>
              </a:rPr>
              <a:pPr/>
              <a:t>‹#›</a:t>
            </a:fld>
            <a:endParaRPr kumimoji="0" lang="ru-RU">
              <a:solidFill>
                <a:schemeClr val="tx2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Click="0" advTm="0">
    <p:wedg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606EA6-EFEA-4C30-9264-4F9291A5780D}" type="datetime1">
              <a:rPr lang="ru-RU" smtClean="0"/>
              <a:pPr/>
              <a:t>29.04.2019</a:t>
            </a:fld>
            <a:endParaRPr kumimoji="0" lang="ru-RU" sz="1400">
              <a:solidFill>
                <a:schemeClr val="tx2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r"/>
            <a:endParaRPr kumimoji="0" lang="ru-RU" sz="1400">
              <a:solidFill>
                <a:schemeClr val="tx2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ctr"/>
            <a:fld id="{8F82E0A0-C266-4798-8C8F-B9F91E9DA37E}" type="slidenum">
              <a:rPr kumimoji="0" lang="ru-RU" sz="1400" b="1" smtClean="0">
                <a:solidFill>
                  <a:srgbClr val="FFFFFF"/>
                </a:solidFill>
              </a:rPr>
              <a:pPr algn="ctr"/>
              <a:t>‹#›</a:t>
            </a:fld>
            <a:endParaRPr kumimoji="0" lang="ru-RU" sz="1400" b="1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 advClick="0" advTm="0">
    <p:wedg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06217"/>
            <a:ext cx="1524000" cy="4388644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2"/>
            <a:ext cx="6019800" cy="4388644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4918459"/>
            <a:ext cx="2002464" cy="170177"/>
          </a:xfrm>
        </p:spPr>
        <p:txBody>
          <a:bodyPr/>
          <a:lstStyle>
            <a:extLst/>
          </a:lstStyle>
          <a:p>
            <a:fld id="{E4606EA6-EFEA-4C30-9264-4F9291A5780D}" type="datetime1">
              <a:rPr lang="ru-RU" smtClean="0"/>
              <a:pPr/>
              <a:t>29.04.2019</a:t>
            </a:fld>
            <a:endParaRPr kumimoji="0" lang="ru-RU" sz="1400">
              <a:solidFill>
                <a:schemeClr val="tx2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4917186"/>
            <a:ext cx="3657600" cy="171450"/>
          </a:xfrm>
        </p:spPr>
        <p:txBody>
          <a:bodyPr/>
          <a:lstStyle>
            <a:extLst/>
          </a:lstStyle>
          <a:p>
            <a:pPr algn="r"/>
            <a:endParaRPr kumimoji="0" lang="ru-RU" sz="1400">
              <a:solidFill>
                <a:schemeClr val="tx2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4914900"/>
            <a:ext cx="588336" cy="1714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 algn="ctr"/>
            <a:fld id="{8F82E0A0-C266-4798-8C8F-B9F91E9DA37E}" type="slidenum">
              <a:rPr kumimoji="0" lang="ru-RU" sz="1400" b="1" smtClean="0">
                <a:solidFill>
                  <a:srgbClr val="FFFFFF"/>
                </a:solidFill>
              </a:rPr>
              <a:pPr algn="ctr"/>
              <a:t>‹#›</a:t>
            </a:fld>
            <a:endParaRPr kumimoji="0" lang="ru-RU" sz="1400" b="1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 advClick="0" advTm="0">
    <p:wedg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606EA6-EFEA-4C30-9264-4F9291A5780D}" type="datetime1">
              <a:rPr lang="ru-RU" smtClean="0"/>
              <a:pPr/>
              <a:t>29.04.2019</a:t>
            </a:fld>
            <a:endParaRPr kumimoji="0" lang="ru-RU" sz="1400">
              <a:solidFill>
                <a:schemeClr val="tx2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r"/>
            <a:endParaRPr kumimoji="0" lang="ru-RU" sz="1400">
              <a:solidFill>
                <a:schemeClr val="tx2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ctr"/>
            <a:fld id="{8F82E0A0-C266-4798-8C8F-B9F91E9DA37E}" type="slidenum">
              <a:rPr kumimoji="0" lang="ru-RU" sz="1400" b="1" smtClean="0">
                <a:solidFill>
                  <a:srgbClr val="FFFFFF"/>
                </a:solidFill>
              </a:rPr>
              <a:pPr algn="ctr"/>
              <a:t>‹#›</a:t>
            </a:fld>
            <a:endParaRPr kumimoji="0" lang="ru-RU" sz="1400" b="1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 advClick="0" advTm="0">
    <p:wedg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116378"/>
            <a:ext cx="6255488" cy="1021556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428751"/>
            <a:ext cx="6255488" cy="55763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4917607"/>
            <a:ext cx="2002464" cy="170177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6FCF9F07-3BC7-4570-B054-79111B0A380C}" type="datetime1">
              <a:rPr lang="ru-RU" smtClean="0"/>
              <a:pPr/>
              <a:t>29.04.2019</a:t>
            </a:fld>
            <a:endParaRPr kumimoji="0"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4917608"/>
            <a:ext cx="2895600" cy="17145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kumimoji="0"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4916334"/>
            <a:ext cx="588336" cy="171450"/>
          </a:xfrm>
        </p:spPr>
        <p:txBody>
          <a:bodyPr/>
          <a:lstStyle>
            <a:extLst/>
          </a:lstStyle>
          <a:p>
            <a:pPr algn="ctr"/>
            <a:fld id="{8F82E0A0-C266-4798-8C8F-B9F91E9DA37E}" type="slidenum">
              <a:rPr kumimoji="0" lang="ru-RU" sz="2400" b="1" smtClean="0">
                <a:solidFill>
                  <a:srgbClr val="FFFFFF"/>
                </a:solidFill>
              </a:rPr>
              <a:pPr algn="ctr"/>
              <a:t>‹#›</a:t>
            </a:fld>
            <a:endParaRPr kumimoji="0" lang="ru-RU" sz="2400">
              <a:solidFill>
                <a:srgbClr val="FFFFFF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Click="0" advTm="0">
    <p:wedg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0030"/>
            <a:ext cx="7242048" cy="85725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3520440" cy="3394472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200151"/>
            <a:ext cx="3520440" cy="3394472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606EA6-EFEA-4C30-9264-4F9291A5780D}" type="datetime1">
              <a:rPr lang="ru-RU" smtClean="0"/>
              <a:pPr/>
              <a:t>29.04.2019</a:t>
            </a:fld>
            <a:endParaRPr kumimoji="0"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ctr"/>
            <a:fld id="{8F82E0A0-C266-4798-8C8F-B9F91E9DA37E}" type="slidenum">
              <a:rPr kumimoji="0" lang="ru-RU" sz="1400" b="1" smtClean="0">
                <a:solidFill>
                  <a:srgbClr val="FFFFFF"/>
                </a:solidFill>
              </a:rPr>
              <a:pPr algn="ctr"/>
              <a:t>‹#›</a:t>
            </a:fld>
            <a:endParaRPr kumimoji="0" lang="ru-RU"/>
          </a:p>
        </p:txBody>
      </p:sp>
    </p:spTree>
  </p:cSld>
  <p:clrMapOvr>
    <a:masterClrMapping/>
  </p:clrMapOvr>
  <p:transition spd="slow" advClick="0" advTm="0">
    <p:wedg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0030"/>
            <a:ext cx="7242048" cy="85725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4400550"/>
            <a:ext cx="3520440" cy="3429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4400550"/>
            <a:ext cx="3520440" cy="3429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283880"/>
            <a:ext cx="3520440" cy="308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283880"/>
            <a:ext cx="3520440" cy="308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606EA6-EFEA-4C30-9264-4F9291A5780D}" type="datetime1">
              <a:rPr lang="ru-RU" smtClean="0"/>
              <a:pPr/>
              <a:t>29.04.2019</a:t>
            </a:fld>
            <a:endParaRPr kumimoji="0"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ctr"/>
            <a:fld id="{8F82E0A0-C266-4798-8C8F-B9F91E9DA37E}" type="slidenum">
              <a:rPr kumimoji="0" lang="ru-RU" sz="1400" b="1" smtClean="0">
                <a:solidFill>
                  <a:srgbClr val="FFFFFF"/>
                </a:solidFill>
              </a:rPr>
              <a:pPr algn="ctr"/>
              <a:t>‹#›</a:t>
            </a:fld>
            <a:endParaRPr kumimoji="0" lang="ru-RU"/>
          </a:p>
        </p:txBody>
      </p:sp>
    </p:spTree>
  </p:cSld>
  <p:clrMapOvr>
    <a:masterClrMapping/>
  </p:clrMapOvr>
  <p:transition spd="slow" advClick="0" advTm="0">
    <p:wedg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0030"/>
            <a:ext cx="7242048" cy="85725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DFADB5D-B7A0-47E3-AD2D-B1A6F8614213}" type="datetime1">
              <a:rPr lang="ru-RU" smtClean="0"/>
              <a:pPr/>
              <a:t>29.04.2019</a:t>
            </a:fld>
            <a:endParaRPr kumimoji="0"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F7CB7D-F184-43C7-B6FD-03D728E1BBFF}" type="slidenum">
              <a:rPr kumimoji="0" lang="ru-RU" smtClean="0">
                <a:solidFill>
                  <a:srgbClr val="FFFFFF"/>
                </a:solidFill>
              </a:rPr>
              <a:pPr/>
              <a:t>‹#›</a:t>
            </a:fld>
            <a:endParaRPr kumimoji="0" lang="ru-RU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 advClick="0" advTm="0">
    <p:wedg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4606EA6-EFEA-4C30-9264-4F9291A5780D}" type="datetime1">
              <a:rPr lang="ru-RU" smtClean="0"/>
              <a:pPr/>
              <a:t>29.04.2019</a:t>
            </a:fld>
            <a:endParaRPr kumimoji="0" lang="ru-RU" sz="1400">
              <a:solidFill>
                <a:schemeClr val="tx2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 algn="r"/>
            <a:endParaRPr kumimoji="0" lang="ru-RU" sz="1400">
              <a:solidFill>
                <a:schemeClr val="tx2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ctr"/>
            <a:fld id="{8F82E0A0-C266-4798-8C8F-B9F91E9DA37E}" type="slidenum">
              <a:rPr kumimoji="0" lang="ru-RU" sz="1400" b="1" smtClean="0">
                <a:solidFill>
                  <a:srgbClr val="FFFFFF"/>
                </a:solidFill>
              </a:rPr>
              <a:pPr algn="ctr"/>
              <a:t>‹#›</a:t>
            </a:fld>
            <a:endParaRPr kumimoji="0" lang="ru-RU" sz="1400" b="1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 advClick="0" advTm="0">
    <p:wedg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71450"/>
            <a:ext cx="5897880" cy="88011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123062"/>
            <a:ext cx="5897880" cy="451884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7239000" cy="327881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9A8198-4617-485E-9585-4840B69DBBA6}" type="datetime1">
              <a:rPr lang="ru-RU" smtClean="0"/>
              <a:pPr/>
              <a:t>29.04.2019</a:t>
            </a:fld>
            <a:endParaRPr kumimoji="0"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F7CB7D-F184-43C7-B6FD-03D728E1BBFF}" type="slidenum">
              <a:rPr kumimoji="0" lang="ru-RU" smtClean="0">
                <a:solidFill>
                  <a:srgbClr val="FFFFFF"/>
                </a:solidFill>
              </a:rPr>
              <a:pPr/>
              <a:t>‹#›</a:t>
            </a:fld>
            <a:endParaRPr kumimoji="0" lang="ru-RU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 advClick="0" advTm="0">
    <p:wedg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9" y="753501"/>
            <a:ext cx="4319527" cy="3234430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749112"/>
            <a:ext cx="4319527" cy="3234430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857250"/>
            <a:ext cx="3429000" cy="154305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2462726"/>
            <a:ext cx="3429000" cy="144018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606EA6-EFEA-4C30-9264-4F9291A5780D}" type="datetime1">
              <a:rPr lang="ru-RU" smtClean="0"/>
              <a:pPr/>
              <a:t>29.04.2019</a:t>
            </a:fld>
            <a:endParaRPr kumimoji="0"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ctr"/>
            <a:fld id="{8F82E0A0-C266-4798-8C8F-B9F91E9DA37E}" type="slidenum">
              <a:rPr kumimoji="0" lang="ru-RU" sz="2800" b="1" smtClean="0">
                <a:solidFill>
                  <a:srgbClr val="FFFFFF"/>
                </a:solidFill>
              </a:rPr>
              <a:pPr algn="ctr"/>
              <a:t>‹#›</a:t>
            </a:fld>
            <a:endParaRPr kumimoji="0" lang="ru-RU" sz="2800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780752"/>
            <a:ext cx="4206240" cy="315468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Click="0" advTm="0">
    <p:wedg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51435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40030"/>
            <a:ext cx="7239000" cy="85725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207062"/>
            <a:ext cx="7239000" cy="363474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4918459"/>
            <a:ext cx="2002464" cy="170177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E4606EA6-EFEA-4C30-9264-4F9291A5780D}" type="datetime1">
              <a:rPr lang="ru-RU" smtClean="0"/>
              <a:pPr/>
              <a:t>29.04.2019</a:t>
            </a:fld>
            <a:endParaRPr kumimoji="0" lang="ru-RU" sz="1400">
              <a:solidFill>
                <a:schemeClr val="tx2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4918460"/>
            <a:ext cx="3657600" cy="17145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 algn="r"/>
            <a:endParaRPr kumimoji="0" lang="ru-RU" sz="1400">
              <a:solidFill>
                <a:schemeClr val="tx2"/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4917186"/>
            <a:ext cx="588336" cy="17145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 algn="ctr"/>
            <a:fld id="{8F82E0A0-C266-4798-8C8F-B9F91E9DA37E}" type="slidenum">
              <a:rPr kumimoji="0" lang="ru-RU" sz="1400" b="1" smtClean="0">
                <a:solidFill>
                  <a:srgbClr val="FFFFFF"/>
                </a:solidFill>
              </a:rPr>
              <a:pPr algn="ctr"/>
              <a:t>‹#›</a:t>
            </a:fld>
            <a:endParaRPr kumimoji="0" lang="ru-RU" sz="1400" b="1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8" r:id="rId1"/>
    <p:sldLayoutId id="2147484009" r:id="rId2"/>
    <p:sldLayoutId id="2147484010" r:id="rId3"/>
    <p:sldLayoutId id="2147484011" r:id="rId4"/>
    <p:sldLayoutId id="2147484012" r:id="rId5"/>
    <p:sldLayoutId id="2147484013" r:id="rId6"/>
    <p:sldLayoutId id="2147484014" r:id="rId7"/>
    <p:sldLayoutId id="2147484015" r:id="rId8"/>
    <p:sldLayoutId id="2147484016" r:id="rId9"/>
    <p:sldLayoutId id="2147484017" r:id="rId10"/>
    <p:sldLayoutId id="2147484018" r:id="rId11"/>
  </p:sldLayoutIdLst>
  <p:transition spd="slow" advClick="0" advTm="0">
    <p:wedg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3366868" y="400050"/>
            <a:ext cx="5634288" cy="2743204"/>
          </a:xfrm>
        </p:spPr>
        <p:txBody>
          <a:bodyPr>
            <a:normAutofit fontScale="90000"/>
          </a:bodyPr>
          <a:lstStyle/>
          <a:p>
            <a:r>
              <a:rPr smtClean="0"/>
              <a:t>Оригами как средство развития творческих способностей.</a:t>
            </a:r>
            <a:endParaRPr lang="ru-RU" dirty="0"/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3714744" y="4143386"/>
            <a:ext cx="5114778" cy="825936"/>
          </a:xfrm>
        </p:spPr>
        <p:txBody>
          <a:bodyPr>
            <a:normAutofit fontScale="77500" lnSpcReduction="20000"/>
          </a:bodyPr>
          <a:lstStyle/>
          <a:p>
            <a:r>
              <a:rPr smtClean="0"/>
              <a:t>Муниципальное бюджетное дошкольное учреждение детский сад "Звёздочка" общеразвивающего вида пос. Борисоглебский.</a:t>
            </a:r>
            <a:endParaRPr lang="ru-RU" dirty="0"/>
          </a:p>
        </p:txBody>
      </p:sp>
    </p:spTree>
  </p:cSld>
  <p:clrMapOvr>
    <a:masterClrMapping/>
  </p:clrMapOvr>
  <p:transition spd="slow" advClick="0" advTm="0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Методы и приёмы обучения детей технике оригами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ru-RU" dirty="0" smtClean="0"/>
              <a:t>Наглядные: показ действий педагога, использование технологических карт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Словесные: объяснение, описание, поощрение, убеждение, использование художественного слова ( пословицы, загадки, стихи, сказки)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Практические: совместное и самостоятельное изготовление поделок</a:t>
            </a:r>
            <a:endParaRPr lang="ru-RU" dirty="0"/>
          </a:p>
        </p:txBody>
      </p:sp>
    </p:spTree>
  </p:cSld>
  <p:clrMapOvr>
    <a:masterClrMapping/>
  </p:clrMapOvr>
  <p:transition spd="slow" advClick="0" advTm="0"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Основные направления работы с детьми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ru-RU" dirty="0" smtClean="0"/>
              <a:t>Организованные формы обучения- занятия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Совместная деятельность взрослого и ребёнка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Рассматривание поделок, образцов, фотографий, иллюстраций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Чтение художественной литературы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Художественное творчество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Игры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Театрализованная деятельность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Самостоятельная деятельность</a:t>
            </a:r>
            <a:endParaRPr lang="ru-RU" dirty="0"/>
          </a:p>
        </p:txBody>
      </p:sp>
    </p:spTree>
  </p:cSld>
  <p:clrMapOvr>
    <a:masterClrMapping/>
  </p:clrMapOvr>
  <p:transition spd="slow" advClick="0" advTm="0"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0"/>
            <a:ext cx="5786478" cy="114299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Значение оригами для развития ребёнка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SzPct val="71000"/>
              <a:buFont typeface="Wingdings" pitchFamily="2" charset="2"/>
              <a:buChar char="q"/>
            </a:pPr>
            <a:r>
              <a:rPr lang="ru-RU" dirty="0" smtClean="0"/>
              <a:t>Развивает у детей точность движений пальцев рук, совершенствует мелкую моторику, развивает глазомер</a:t>
            </a:r>
          </a:p>
          <a:p>
            <a:pPr>
              <a:buSzPct val="71000"/>
              <a:buFont typeface="Wingdings" pitchFamily="2" charset="2"/>
              <a:buChar char="q"/>
            </a:pPr>
            <a:r>
              <a:rPr lang="ru-RU" dirty="0" smtClean="0"/>
              <a:t>Учит детей различным приёмам работы с бумагой</a:t>
            </a:r>
          </a:p>
          <a:p>
            <a:pPr>
              <a:buSzPct val="71000"/>
              <a:buFont typeface="Wingdings" pitchFamily="2" charset="2"/>
              <a:buChar char="q"/>
            </a:pPr>
            <a:r>
              <a:rPr lang="ru-RU" dirty="0" smtClean="0"/>
              <a:t>Развивает концентрацию внимания, умение сосредоточиться</a:t>
            </a:r>
          </a:p>
          <a:p>
            <a:pPr>
              <a:buSzPct val="71000"/>
              <a:buFont typeface="Wingdings" pitchFamily="2" charset="2"/>
              <a:buChar char="q"/>
            </a:pPr>
            <a:r>
              <a:rPr lang="ru-RU" dirty="0" smtClean="0"/>
              <a:t>Стимулирует развитие памяти</a:t>
            </a:r>
          </a:p>
          <a:p>
            <a:pPr>
              <a:buSzPct val="71000"/>
              <a:buFont typeface="Wingdings" pitchFamily="2" charset="2"/>
              <a:buChar char="q"/>
            </a:pPr>
            <a:r>
              <a:rPr lang="ru-RU" dirty="0" smtClean="0"/>
              <a:t>Знакомит с основными геометрическими понятиями</a:t>
            </a:r>
          </a:p>
          <a:p>
            <a:pPr>
              <a:buSzPct val="71000"/>
              <a:buFont typeface="Wingdings" pitchFamily="2" charset="2"/>
              <a:buChar char="q"/>
            </a:pPr>
            <a:r>
              <a:rPr lang="ru-RU" dirty="0" smtClean="0"/>
              <a:t>Развивает пространственное воображение</a:t>
            </a:r>
          </a:p>
          <a:p>
            <a:pPr>
              <a:buSzPct val="71000"/>
              <a:buFont typeface="Wingdings" pitchFamily="2" charset="2"/>
              <a:buChar char="q"/>
            </a:pPr>
            <a:r>
              <a:rPr lang="ru-RU" dirty="0" smtClean="0"/>
              <a:t>Развивает художественный вкус</a:t>
            </a:r>
          </a:p>
          <a:p>
            <a:pPr>
              <a:buSzPct val="71000"/>
              <a:buFont typeface="Wingdings" pitchFamily="2" charset="2"/>
              <a:buChar char="q"/>
            </a:pPr>
            <a:r>
              <a:rPr lang="ru-RU" dirty="0" smtClean="0"/>
              <a:t>Совершенствует трудовые навыки, учит аккуратности  умению бережно использовать материал, содержать в порядке рабочее место.</a:t>
            </a:r>
          </a:p>
          <a:p>
            <a:pPr>
              <a:buSzPct val="71000"/>
              <a:buFont typeface="Wingdings" pitchFamily="2" charset="2"/>
              <a:buChar char="q"/>
            </a:pPr>
            <a:endParaRPr lang="ru-RU" dirty="0"/>
          </a:p>
        </p:txBody>
      </p:sp>
    </p:spTree>
  </p:cSld>
  <p:clrMapOvr>
    <a:masterClrMapping/>
  </p:clrMapOvr>
  <p:transition spd="slow" advClick="0" advTm="0"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5000" y="0"/>
            <a:ext cx="3595694" cy="928676"/>
          </a:xfrm>
        </p:spPr>
        <p:txBody>
          <a:bodyPr/>
          <a:lstStyle/>
          <a:p>
            <a:r>
              <a:rPr lang="ru-RU" dirty="0" smtClean="0"/>
              <a:t>Литература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ru-RU" dirty="0" smtClean="0"/>
              <a:t>«Оригами и развитие ребёнка» </a:t>
            </a:r>
            <a:r>
              <a:rPr lang="ru-RU" dirty="0" err="1" smtClean="0"/>
              <a:t>Т.И.Тарабарина</a:t>
            </a:r>
            <a:endParaRPr lang="ru-RU" dirty="0" smtClean="0"/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«Из простой бумаги мастерим как маги» М.И. Нагибина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«Поделки  из оригами» К.Н. Павлова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«Оригами для начинающих» А.О. Щеглова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«366 моделей оригами» Т. </a:t>
            </a:r>
            <a:r>
              <a:rPr lang="ru-RU" dirty="0" err="1" smtClean="0"/>
              <a:t>Сержантова</a:t>
            </a:r>
            <a:r>
              <a:rPr lang="ru-RU" dirty="0" smtClean="0"/>
              <a:t> </a:t>
            </a:r>
          </a:p>
          <a:p>
            <a:endParaRPr lang="ru-RU" dirty="0"/>
          </a:p>
        </p:txBody>
      </p:sp>
    </p:spTree>
  </p:cSld>
  <p:clrMapOvr>
    <a:masterClrMapping/>
  </p:clrMapOvr>
  <p:transition spd="slow" advClick="0" advTm="0"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190329_15592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50" y="0"/>
            <a:ext cx="8572500" cy="5143500"/>
          </a:xfrm>
          <a:prstGeom prst="rect">
            <a:avLst/>
          </a:prstGeom>
        </p:spPr>
      </p:pic>
    </p:spTree>
  </p:cSld>
  <p:clrMapOvr>
    <a:masterClrMapping/>
  </p:clrMapOvr>
  <p:transition spd="slow" advClick="0" advTm="0"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20190429_09394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50" y="214296"/>
            <a:ext cx="7572398" cy="4714908"/>
          </a:xfrm>
          <a:prstGeom prst="rect">
            <a:avLst/>
          </a:prstGeom>
        </p:spPr>
      </p:pic>
    </p:spTree>
  </p:cSld>
  <p:clrMapOvr>
    <a:masterClrMapping/>
  </p:clrMapOvr>
  <p:transition spd="slow" advClick="0" advTm="0">
    <p:wedg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19-04-29 18.54.3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538" y="428610"/>
            <a:ext cx="6072230" cy="3786214"/>
          </a:xfrm>
          <a:prstGeom prst="rect">
            <a:avLst/>
          </a:prstGeom>
        </p:spPr>
      </p:pic>
    </p:spTree>
  </p:cSld>
  <p:clrMapOvr>
    <a:masterClrMapping/>
  </p:clrMapOvr>
  <p:transition spd="slow" advClick="0" advTm="0">
    <p:wedg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origam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0"/>
            <a:ext cx="4714876" cy="2357436"/>
          </a:xfrm>
          <a:prstGeom prst="rect">
            <a:avLst/>
          </a:prstGeom>
        </p:spPr>
      </p:pic>
      <p:pic>
        <p:nvPicPr>
          <p:cNvPr id="3" name="Рисунок 2" descr="Origami-koshka-73-768x40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662" y="2786064"/>
            <a:ext cx="7100886" cy="2357436"/>
          </a:xfrm>
          <a:prstGeom prst="rect">
            <a:avLst/>
          </a:prstGeom>
        </p:spPr>
      </p:pic>
    </p:spTree>
  </p:cSld>
  <p:clrMapOvr>
    <a:masterClrMapping/>
  </p:clrMapOvr>
  <p:transition spd="slow" advClick="0" advTm="0">
    <p:wedg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19-04-29 18.54.3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285734"/>
            <a:ext cx="4071966" cy="2357454"/>
          </a:xfrm>
          <a:prstGeom prst="rect">
            <a:avLst/>
          </a:prstGeom>
        </p:spPr>
      </p:pic>
      <p:pic>
        <p:nvPicPr>
          <p:cNvPr id="3" name="Рисунок 2" descr="20190429_09372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0"/>
            <a:ext cx="8572500" cy="5143500"/>
          </a:xfrm>
          <a:prstGeom prst="rect">
            <a:avLst/>
          </a:prstGeom>
        </p:spPr>
      </p:pic>
    </p:spTree>
  </p:cSld>
  <p:clrMapOvr>
    <a:masterClrMapping/>
  </p:clrMapOvr>
  <p:transition spd="slow" advClick="0" advTm="0">
    <p:wedg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19-04-29 19.06.0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3075" y="304800"/>
            <a:ext cx="5657850" cy="4533900"/>
          </a:xfrm>
          <a:prstGeom prst="rect">
            <a:avLst/>
          </a:prstGeom>
        </p:spPr>
      </p:pic>
    </p:spTree>
  </p:cSld>
  <p:clrMapOvr>
    <a:masterClrMapping/>
  </p:clrMapOvr>
  <p:transition spd="slow" advClick="0" advTm="0">
    <p:wedg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500430" y="0"/>
            <a:ext cx="428628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i="1" smtClean="0"/>
              <a:t> Давно смотрю влюбленными глазами</a:t>
            </a:r>
            <a:endParaRPr smtClean="0"/>
          </a:p>
          <a:p>
            <a:r>
              <a:rPr i="1" smtClean="0"/>
              <a:t>На древнее искусство – оригами</a:t>
            </a:r>
            <a:endParaRPr smtClean="0"/>
          </a:p>
          <a:p>
            <a:r>
              <a:rPr i="1" smtClean="0"/>
              <a:t>Здесь не нужны волшебники и маги,</a:t>
            </a:r>
            <a:endParaRPr smtClean="0"/>
          </a:p>
          <a:p>
            <a:r>
              <a:rPr i="1" smtClean="0"/>
              <a:t>Здесь нечего особенно мудрить,</a:t>
            </a:r>
            <a:endParaRPr smtClean="0"/>
          </a:p>
          <a:p>
            <a:r>
              <a:rPr i="1" smtClean="0"/>
              <a:t>А нужно просто взять листок бумаги</a:t>
            </a:r>
            <a:endParaRPr smtClean="0"/>
          </a:p>
          <a:p>
            <a:r>
              <a:rPr i="1" smtClean="0"/>
              <a:t>И постараться что – нибудь сложить!</a:t>
            </a:r>
            <a:endParaRPr smtClean="0"/>
          </a:p>
          <a:p>
            <a:r>
              <a:rPr i="1" smtClean="0"/>
              <a:t>Домедудо Т.А</a:t>
            </a:r>
            <a:endParaRPr/>
          </a:p>
        </p:txBody>
      </p:sp>
      <p:sp>
        <p:nvSpPr>
          <p:cNvPr id="6" name="Прямоугольник 5"/>
          <p:cNvSpPr/>
          <p:nvPr/>
        </p:nvSpPr>
        <p:spPr>
          <a:xfrm>
            <a:off x="0" y="2928940"/>
            <a:ext cx="81439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smtClean="0"/>
          </a:p>
          <a:p>
            <a:r>
              <a:rPr i="1" smtClean="0"/>
              <a:t>Василий Александрович Сухомлинский писал:«Истоки творческих способностей и дарований детей на кончиках их пальцев. От пальцев, образно говоря, идут тончайшие ручейки, которые</a:t>
            </a:r>
            <a:endParaRPr smtClean="0"/>
          </a:p>
          <a:p>
            <a:r>
              <a:rPr i="1" smtClean="0"/>
              <a:t>питают источник творческой мысли. Другими словами: чем больше</a:t>
            </a:r>
            <a:endParaRPr smtClean="0"/>
          </a:p>
          <a:p>
            <a:r>
              <a:rPr i="1" smtClean="0"/>
              <a:t>мастерства в детской ладошке, тем умнее ребенок»</a:t>
            </a:r>
            <a:endParaRPr/>
          </a:p>
        </p:txBody>
      </p:sp>
    </p:spTree>
  </p:cSld>
  <p:clrMapOvr>
    <a:masterClrMapping/>
  </p:clrMapOvr>
  <p:transition spd="slow" advClick="0" advTm="0"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190429_09333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50" y="0"/>
            <a:ext cx="8572500" cy="5143500"/>
          </a:xfrm>
          <a:prstGeom prst="rect">
            <a:avLst/>
          </a:prstGeom>
        </p:spPr>
      </p:pic>
    </p:spTree>
  </p:cSld>
  <p:clrMapOvr>
    <a:masterClrMapping/>
  </p:clrMapOvr>
  <p:transition spd="slow" advClick="0" advTm="0">
    <p:wedg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nimaletti-di-cart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3843" y="214296"/>
            <a:ext cx="6896313" cy="4500594"/>
          </a:xfrm>
          <a:prstGeom prst="rect">
            <a:avLst/>
          </a:prstGeom>
        </p:spPr>
      </p:pic>
    </p:spTree>
  </p:cSld>
  <p:clrMapOvr>
    <a:masterClrMapping/>
  </p:clrMapOvr>
  <p:transition spd="slow" advClick="0" advTm="0">
    <p:wedg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19-04-29 19.08.3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285734"/>
            <a:ext cx="7148539" cy="4572032"/>
          </a:xfrm>
          <a:prstGeom prst="rect">
            <a:avLst/>
          </a:prstGeom>
        </p:spPr>
      </p:pic>
    </p:spTree>
  </p:cSld>
  <p:clrMapOvr>
    <a:masterClrMapping/>
  </p:clrMapOvr>
  <p:transition spd="slow" advClick="0" advTm="0">
    <p:wedg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19-04-29 18.55.4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214296"/>
            <a:ext cx="7572428" cy="4643470"/>
          </a:xfrm>
          <a:prstGeom prst="rect">
            <a:avLst/>
          </a:prstGeom>
        </p:spPr>
      </p:pic>
    </p:spTree>
  </p:cSld>
  <p:clrMapOvr>
    <a:masterClrMapping/>
  </p:clrMapOvr>
  <p:transition spd="slow" advClick="0" advTm="0">
    <p:wedg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2-page-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0"/>
            <a:ext cx="6858000" cy="5143500"/>
          </a:xfrm>
          <a:prstGeom prst="rect">
            <a:avLst/>
          </a:prstGeom>
        </p:spPr>
      </p:pic>
    </p:spTree>
  </p:cSld>
  <p:clrMapOvr>
    <a:masterClrMapping/>
  </p:clrMapOvr>
  <p:transition spd="slow" advClick="0" advTm="0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-1000150"/>
            <a:ext cx="6699148" cy="3714776"/>
          </a:xfrm>
        </p:spPr>
        <p:txBody>
          <a:bodyPr>
            <a:normAutofit/>
          </a:bodyPr>
          <a:lstStyle/>
          <a:p>
            <a:r>
              <a:rPr lang="ru-RU" sz="4000" dirty="0" smtClean="0">
                <a:latin typeface="Calibri" pitchFamily="34" charset="0"/>
              </a:rPr>
              <a:t>Работа направлена на достижение целевых ориентиров ФГОС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85720" y="2428874"/>
            <a:ext cx="785818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smtClean="0"/>
              <a:t>ребёнок овладевает основными культурными способами деятельности, проявляет инициативу и самостоятельность в разных видах деятельности- игре, общении, познавательно-исследовательской деятельности, конструировании и др.; способен выбирать себе род занятий, участников по совместной деятельности</a:t>
            </a:r>
          </a:p>
          <a:p>
            <a:pPr>
              <a:buFont typeface="Wingdings" pitchFamily="2" charset="2"/>
              <a:buChar char="§"/>
            </a:pPr>
            <a:r>
              <a:rPr smtClean="0"/>
              <a:t>ребёнок проявляет любознательность, задаёт вопросы взрослым и сверстникам , интересуется причинно-следственными связями, склонен наблюдать, экспериментировать.</a:t>
            </a:r>
            <a:endParaRPr dirty="0"/>
          </a:p>
        </p:txBody>
      </p:sp>
    </p:spTree>
  </p:cSld>
  <p:clrMapOvr>
    <a:masterClrMapping/>
  </p:clrMapOvr>
  <p:transition spd="slow" advClick="0" advTm="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0232" y="240030"/>
            <a:ext cx="4071966" cy="857250"/>
          </a:xfrm>
        </p:spPr>
        <p:txBody>
          <a:bodyPr/>
          <a:lstStyle/>
          <a:p>
            <a:r>
              <a:rPr lang="ru-RU" dirty="0" smtClean="0"/>
              <a:t>Актуальность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14348" y="1857370"/>
            <a:ext cx="778674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sz="2400" smtClean="0">
                <a:latin typeface="Calibri" pitchFamily="34" charset="0"/>
              </a:rPr>
              <a:t>Способность к творчеству- отличительная черта человека, благодаря которой он может жить в единстве с природой, всё созданное творцом всегда было и будет неповторимым, оригинальным и ценным.</a:t>
            </a:r>
          </a:p>
          <a:p>
            <a:r>
              <a:rPr sz="2400" smtClean="0">
                <a:latin typeface="Calibri" pitchFamily="34" charset="0"/>
              </a:rPr>
              <a:t>  Ручной художественный труд является средством развития сферы чувст, эстетического вкуса, разума, творческих сил</a:t>
            </a:r>
            <a:endParaRPr lang="ru-RU" sz="2400" dirty="0">
              <a:latin typeface="Calibri" pitchFamily="34" charset="0"/>
            </a:endParaRPr>
          </a:p>
        </p:txBody>
      </p:sp>
    </p:spTree>
  </p:cSld>
  <p:clrMapOvr>
    <a:masterClrMapping/>
  </p:clrMapOvr>
  <p:transition spd="slow" advClick="0" advTm="0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428860" y="0"/>
            <a:ext cx="2428892" cy="1428742"/>
          </a:xfrm>
        </p:spPr>
        <p:txBody>
          <a:bodyPr>
            <a:normAutofit fontScale="90000"/>
          </a:bodyPr>
          <a:lstStyle/>
          <a:p>
            <a:r>
              <a:rPr lang="ru-RU" sz="6600" dirty="0" smtClean="0">
                <a:cs typeface="Aharoni" pitchFamily="2" charset="-79"/>
              </a:rPr>
              <a:t>Цель:</a:t>
            </a:r>
            <a:endParaRPr lang="ru-RU" sz="6600" dirty="0">
              <a:cs typeface="Aharoni" pitchFamily="2" charset="-79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8596" y="1785932"/>
            <a:ext cx="778674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sz="4800" smtClean="0"/>
              <a:t>Приобщение детей к миру оригами, как средству развития творческих способностей.</a:t>
            </a:r>
            <a:endParaRPr sz="4800" dirty="0"/>
          </a:p>
        </p:txBody>
      </p:sp>
    </p:spTree>
  </p:cSld>
  <p:clrMapOvr>
    <a:masterClrMapping/>
  </p:clrMapOvr>
  <p:transition spd="slow" advClick="0" advTm="0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0298" y="240030"/>
            <a:ext cx="2071702" cy="857250"/>
          </a:xfrm>
        </p:spPr>
        <p:txBody>
          <a:bodyPr/>
          <a:lstStyle/>
          <a:p>
            <a:r>
              <a:rPr lang="ru-RU" dirty="0" smtClean="0"/>
              <a:t>Задачи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1357304"/>
            <a:ext cx="71438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smtClean="0"/>
              <a:t>создавать благоприятные условия для самостоятельной творческой деятельности</a:t>
            </a:r>
          </a:p>
          <a:p>
            <a:pPr>
              <a:buFont typeface="Arial" pitchFamily="34" charset="0"/>
              <a:buChar char="•"/>
            </a:pPr>
            <a:r>
              <a:rPr smtClean="0"/>
              <a:t>познакомить детей с техникой оригами, с основными базовыми формами</a:t>
            </a:r>
          </a:p>
          <a:p>
            <a:pPr>
              <a:buFont typeface="Arial" pitchFamily="34" charset="0"/>
              <a:buChar char="•"/>
            </a:pPr>
            <a:r>
              <a:rPr smtClean="0"/>
              <a:t>обучать навыкам самостоятельного складывания наиболее простых в изготовлении моделей оригами</a:t>
            </a:r>
          </a:p>
          <a:p>
            <a:pPr>
              <a:buFont typeface="Arial" pitchFamily="34" charset="0"/>
              <a:buChar char="•"/>
            </a:pPr>
            <a:r>
              <a:rPr smtClean="0"/>
              <a:t>воспитывать интерес к искусству оригами, усидчивость, ответственность, аккуратность, бережное отношение к материалу</a:t>
            </a:r>
          </a:p>
          <a:p>
            <a:pPr>
              <a:buFont typeface="Arial" pitchFamily="34" charset="0"/>
              <a:buChar char="•"/>
            </a:pPr>
            <a:r>
              <a:rPr smtClean="0"/>
              <a:t>формировать культуру труда и совершенствовать трудовые навыки.</a:t>
            </a:r>
            <a:endParaRPr dirty="0"/>
          </a:p>
        </p:txBody>
      </p:sp>
    </p:spTree>
  </p:cSld>
  <p:clrMapOvr>
    <a:masterClrMapping/>
  </p:clrMapOvr>
  <p:transition spd="slow" advClick="0" advTm="0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Необходимые условия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642910" y="1785932"/>
            <a:ext cx="6929486" cy="3055870"/>
          </a:xfrm>
        </p:spPr>
        <p:txBody>
          <a:bodyPr/>
          <a:lstStyle/>
          <a:p>
            <a:pPr marL="228600" lvl="0" indent="-228600" algn="just">
              <a:buFont typeface="Wingdings" pitchFamily="2" charset="2"/>
              <a:buChar char="v"/>
            </a:pPr>
            <a:r>
              <a:rPr lang="ru-RU" dirty="0" smtClean="0"/>
              <a:t>Создание пооперационных карт-схем</a:t>
            </a:r>
          </a:p>
          <a:p>
            <a:pPr marL="228600" lvl="0" indent="-228600" algn="just">
              <a:buFont typeface="Wingdings" pitchFamily="2" charset="2"/>
              <a:buChar char="v"/>
            </a:pPr>
            <a:r>
              <a:rPr lang="ru-RU" dirty="0" smtClean="0"/>
              <a:t>Место в группе для работ</a:t>
            </a:r>
          </a:p>
          <a:p>
            <a:pPr marL="228600" lvl="0" indent="-228600" algn="just">
              <a:buFont typeface="Wingdings" pitchFamily="2" charset="2"/>
              <a:buChar char="v"/>
            </a:pPr>
            <a:r>
              <a:rPr lang="ru-RU" dirty="0" smtClean="0"/>
              <a:t>Материал для работы: цветная бумага, ножницы, клей</a:t>
            </a:r>
          </a:p>
          <a:p>
            <a:pPr marL="228600" lvl="0" indent="-228600" algn="just">
              <a:buFont typeface="Wingdings" pitchFamily="2" charset="2"/>
              <a:buChar char="v"/>
            </a:pPr>
            <a:r>
              <a:rPr lang="ru-RU" dirty="0" smtClean="0"/>
              <a:t>Литература, иллюстрации.</a:t>
            </a:r>
          </a:p>
          <a:p>
            <a:endParaRPr lang="ru-RU" dirty="0"/>
          </a:p>
        </p:txBody>
      </p:sp>
    </p:spTree>
  </p:cSld>
  <p:clrMapOvr>
    <a:masterClrMapping/>
  </p:clrMapOvr>
  <p:transition spd="slow" advClick="0" advTm="0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Принципы построения работы с детьми.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Font typeface="Wingdings" pitchFamily="2" charset="2"/>
              <a:buChar char="v"/>
            </a:pPr>
            <a:r>
              <a:rPr lang="ru-RU" dirty="0" smtClean="0"/>
              <a:t>Системность – педагогическое воздействие выстроено в систему специальных игр, упражнений и заданий.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Преемственности – каждый следующий этап базируется на уже сформированных навыках.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Возрастное соответствие – отбор содержания соответствует возможностям детей данного возраста. 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Принцип личностно-ориентированного подхода к каждому ребёнку.</a:t>
            </a:r>
          </a:p>
          <a:p>
            <a:pPr>
              <a:buFont typeface="Wingdings" pitchFamily="2" charset="2"/>
              <a:buChar char="v"/>
            </a:pPr>
            <a:r>
              <a:rPr lang="ru-RU" dirty="0" err="1" smtClean="0"/>
              <a:t>Деятельностный</a:t>
            </a:r>
            <a:r>
              <a:rPr lang="ru-RU" dirty="0" smtClean="0"/>
              <a:t> принцип – задачи </a:t>
            </a:r>
            <a:r>
              <a:rPr lang="ru-RU" smtClean="0"/>
              <a:t>развития психических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  функций достигаются через практическую деятельность.</a:t>
            </a:r>
          </a:p>
          <a:p>
            <a:pPr>
              <a:buFont typeface="Wingdings" pitchFamily="2" charset="2"/>
              <a:buChar char="v"/>
            </a:pPr>
            <a:r>
              <a:rPr lang="ru-RU" dirty="0" err="1" smtClean="0"/>
              <a:t>Здоровьесберегающий</a:t>
            </a:r>
            <a:r>
              <a:rPr lang="ru-RU" dirty="0" smtClean="0"/>
              <a:t> принцип – обеспечивает сочетание статичного и динамичного положения детей, смена видов деятельности.</a:t>
            </a:r>
          </a:p>
        </p:txBody>
      </p:sp>
    </p:spTree>
  </p:cSld>
  <p:clrMapOvr>
    <a:masterClrMapping/>
  </p:clrMapOvr>
  <p:transition spd="slow" advClick="0" advTm="0">
    <p:wedg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535</Words>
  <PresentationFormat>Экран (16:9)</PresentationFormat>
  <Paragraphs>75</Paragraphs>
  <Slides>23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Изящная</vt:lpstr>
      <vt:lpstr>Оригами как средство развития творческих способностей.</vt:lpstr>
      <vt:lpstr>Слайд 2</vt:lpstr>
      <vt:lpstr>Слайд 3</vt:lpstr>
      <vt:lpstr>Работа направлена на достижение целевых ориентиров ФГОС </vt:lpstr>
      <vt:lpstr>Актуальность</vt:lpstr>
      <vt:lpstr>Цель:</vt:lpstr>
      <vt:lpstr>Задачи</vt:lpstr>
      <vt:lpstr>Необходимые условия</vt:lpstr>
      <vt:lpstr>Принципы построения работы с детьми.</vt:lpstr>
      <vt:lpstr>Методы и приёмы обучения детей технике оригами</vt:lpstr>
      <vt:lpstr>Основные направления работы с детьми</vt:lpstr>
      <vt:lpstr>Значение оригами для развития ребёнка</vt:lpstr>
      <vt:lpstr>Литература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2019-04-10T15:55:16Z</dcterms:created>
  <dcterms:modified xsi:type="dcterms:W3CDTF">2019-04-29T19:31:28Z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LCID">
    <vt:i4>1049</vt:i4>
  </property>
  <property fmtid="{D5CDD505-2E9C-101B-9397-08002B2CF9AE}" pid="3" name="_Version">
    <vt:lpwstr>12.0.4518</vt:lpwstr>
  </property>
</Properties>
</file>